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78" r:id="rId31"/>
    <p:sldId id="277" r:id="rId32"/>
    <p:sldId id="281" r:id="rId33"/>
    <p:sldId id="285" r:id="rId34"/>
    <p:sldId id="287" r:id="rId35"/>
    <p:sldId id="279" r:id="rId36"/>
    <p:sldId id="283" r:id="rId37"/>
    <p:sldId id="284" r:id="rId38"/>
    <p:sldId id="286" r:id="rId39"/>
    <p:sldId id="280" r:id="rId40"/>
    <p:sldId id="297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4562"/>
  </p:normalViewPr>
  <p:slideViewPr>
    <p:cSldViewPr snapToGrid="0" snapToObjects="1">
      <p:cViewPr varScale="1">
        <p:scale>
          <a:sx n="108" d="100"/>
          <a:sy n="108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E1FAF-BC46-2040-982D-B5839FD42EE9}" type="datetimeFigureOut">
              <a:rPr lang="es-ES_tradnl" smtClean="0"/>
              <a:t>18/5/17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362C2-8B46-7145-81B8-E155B2889E7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63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5/18/17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2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tutorial/install-mongodb-on-ubuntu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tutorial/install-mongodb-on-window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tutorial/install-mongodb-on-os-x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docs.mongodb.com/manual/reference/command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blog/post/document-validation-part-1-adding-just-the-right-amount-of-control-over-your-documents" TargetMode="External"/><Relationship Id="rId4" Type="http://schemas.openxmlformats.org/officeDocument/2006/relationships/hyperlink" Target="https://docs.mongodb.com/manual/reference/operator/query/#query-selectors" TargetMode="External"/><Relationship Id="rId5" Type="http://schemas.openxmlformats.org/officeDocument/2006/relationships/hyperlink" Target="http://www.w3resource.com/mongodb/mongodb-user-management-commands.php" TargetMode="External"/><Relationship Id="rId6" Type="http://schemas.openxmlformats.org/officeDocument/2006/relationships/hyperlink" Target="https://docs.mongodb.com/manual/reference/command/" TargetMode="External"/><Relationship Id="rId7" Type="http://schemas.openxmlformats.org/officeDocument/2006/relationships/hyperlink" Target="https://www.youtube.com/watch?v=pWbMrx5rVBE" TargetMode="External"/><Relationship Id="rId8" Type="http://schemas.openxmlformats.org/officeDocument/2006/relationships/hyperlink" Target="https://github.com/sonip396/MongoDB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ongodb.com/blog/post/securing-mongodb-part-2-database-access-contro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Mongo DB</a:t>
            </a:r>
            <a:endParaRPr lang="es-ES_tradnl" dirty="0"/>
          </a:p>
        </p:txBody>
      </p:sp>
      <p:sp>
        <p:nvSpPr>
          <p:cNvPr id="4" name="CuadroTexto 3"/>
          <p:cNvSpPr txBox="1"/>
          <p:nvPr/>
        </p:nvSpPr>
        <p:spPr>
          <a:xfrm>
            <a:off x="1009403" y="4726379"/>
            <a:ext cx="2861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Jorge Espinosa Campello</a:t>
            </a:r>
          </a:p>
          <a:p>
            <a:r>
              <a:rPr lang="es-ES_tradnl" sz="2000" dirty="0" smtClean="0"/>
              <a:t>Vicente </a:t>
            </a:r>
            <a:r>
              <a:rPr lang="es-ES_tradnl" sz="2000" dirty="0" err="1" smtClean="0"/>
              <a:t>Ivars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Munera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68341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Instalación en Linux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2740152" cy="280416"/>
          </a:xfrm>
        </p:spPr>
        <p:txBody>
          <a:bodyPr>
            <a:normAutofit fontScale="85000" lnSpcReduction="20000"/>
          </a:bodyPr>
          <a:lstStyle/>
          <a:p>
            <a:pPr>
              <a:buFont typeface="Arial" charset="0"/>
              <a:buChar char="•"/>
            </a:pPr>
            <a:r>
              <a:rPr lang="es-ES_tradnl" dirty="0" smtClean="0"/>
              <a:t>Importar la clave pública</a:t>
            </a:r>
            <a:r>
              <a:rPr lang="es-ES_tradnl" smtClean="0"/>
              <a:t>: </a:t>
            </a:r>
            <a:endParaRPr lang="es-ES_tradnl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691128" y="1779525"/>
            <a:ext cx="6495288" cy="412834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_tradnl" dirty="0">
                <a:solidFill>
                  <a:srgbClr val="FFFF00"/>
                </a:solidFill>
              </a:rPr>
              <a:t>s</a:t>
            </a:r>
            <a:r>
              <a:rPr lang="es-ES_tradnl" dirty="0" smtClean="0">
                <a:solidFill>
                  <a:srgbClr val="FFFF00"/>
                </a:solidFill>
              </a:rPr>
              <a:t>udo </a:t>
            </a:r>
            <a:r>
              <a:rPr lang="es-ES_tradnl" dirty="0" err="1" smtClean="0">
                <a:solidFill>
                  <a:srgbClr val="FFFF00"/>
                </a:solidFill>
              </a:rPr>
              <a:t>apt-key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adv</a:t>
            </a:r>
            <a:r>
              <a:rPr lang="es-ES_tradnl" dirty="0" smtClean="0">
                <a:solidFill>
                  <a:srgbClr val="FFFF00"/>
                </a:solidFill>
              </a:rPr>
              <a:t> --</a:t>
            </a:r>
            <a:r>
              <a:rPr lang="es-ES_tradnl" dirty="0" err="1" smtClean="0">
                <a:solidFill>
                  <a:srgbClr val="FFFF00"/>
                </a:solidFill>
              </a:rPr>
              <a:t>keyserver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hkp</a:t>
            </a:r>
            <a:r>
              <a:rPr lang="es-ES_tradnl" dirty="0" smtClean="0">
                <a:solidFill>
                  <a:srgbClr val="FFFF00"/>
                </a:solidFill>
              </a:rPr>
              <a:t>://keyserver.ubuntu.com:80 --</a:t>
            </a:r>
            <a:r>
              <a:rPr lang="es-ES_tradnl" dirty="0" err="1" smtClean="0">
                <a:solidFill>
                  <a:srgbClr val="FFFF00"/>
                </a:solidFill>
              </a:rPr>
              <a:t>recv</a:t>
            </a:r>
            <a:r>
              <a:rPr lang="es-ES_tradnl" dirty="0" smtClean="0">
                <a:solidFill>
                  <a:srgbClr val="FFFF00"/>
                </a:solidFill>
              </a:rPr>
              <a:t> 0C49F3730359A14518585931BC711F9BA15703C6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097280" y="2503595"/>
            <a:ext cx="2740152" cy="287866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Crear el “</a:t>
            </a:r>
            <a:r>
              <a:rPr lang="es-ES_tradnl" dirty="0" err="1" smtClean="0"/>
              <a:t>list</a:t>
            </a:r>
            <a:r>
              <a:rPr lang="es-ES_tradnl" dirty="0"/>
              <a:t> </a:t>
            </a:r>
            <a:r>
              <a:rPr lang="es-ES_tradnl" dirty="0" smtClean="0"/>
              <a:t>file” para MongoDB: </a:t>
            </a:r>
            <a:endParaRPr lang="es-ES_tradnl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3691128" y="2381757"/>
            <a:ext cx="6495288" cy="521548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_tradnl" dirty="0">
                <a:solidFill>
                  <a:srgbClr val="FFFF00"/>
                </a:solidFill>
              </a:rPr>
              <a:t>echo "</a:t>
            </a:r>
            <a:r>
              <a:rPr lang="es-ES_tradnl" dirty="0" err="1">
                <a:solidFill>
                  <a:srgbClr val="FFFF00"/>
                </a:solidFill>
              </a:rPr>
              <a:t>deb</a:t>
            </a:r>
            <a:r>
              <a:rPr lang="es-ES_tradnl" dirty="0">
                <a:solidFill>
                  <a:srgbClr val="FFFF00"/>
                </a:solidFill>
              </a:rPr>
              <a:t> [ </a:t>
            </a:r>
            <a:r>
              <a:rPr lang="es-ES_tradnl" dirty="0" err="1">
                <a:solidFill>
                  <a:srgbClr val="FFFF00"/>
                </a:solidFill>
              </a:rPr>
              <a:t>arch</a:t>
            </a:r>
            <a:r>
              <a:rPr lang="es-ES_tradnl" dirty="0">
                <a:solidFill>
                  <a:srgbClr val="FFFF00"/>
                </a:solidFill>
              </a:rPr>
              <a:t>=amd64,arm64 ] http://</a:t>
            </a:r>
            <a:r>
              <a:rPr lang="es-ES_tradnl" dirty="0" err="1">
                <a:solidFill>
                  <a:srgbClr val="FFFF00"/>
                </a:solidFill>
              </a:rPr>
              <a:t>repo.mongodb.org</a:t>
            </a:r>
            <a:r>
              <a:rPr lang="es-ES_tradnl" dirty="0">
                <a:solidFill>
                  <a:srgbClr val="FFFF00"/>
                </a:solidFill>
              </a:rPr>
              <a:t>/</a:t>
            </a:r>
            <a:r>
              <a:rPr lang="es-ES_tradnl" dirty="0" err="1">
                <a:solidFill>
                  <a:srgbClr val="FFFF00"/>
                </a:solidFill>
              </a:rPr>
              <a:t>apt</a:t>
            </a:r>
            <a:r>
              <a:rPr lang="es-ES_tradnl" dirty="0">
                <a:solidFill>
                  <a:srgbClr val="FFFF00"/>
                </a:solidFill>
              </a:rPr>
              <a:t>/</a:t>
            </a:r>
            <a:r>
              <a:rPr lang="es-ES_tradnl" dirty="0" err="1">
                <a:solidFill>
                  <a:srgbClr val="FFFF00"/>
                </a:solidFill>
              </a:rPr>
              <a:t>ubuntu</a:t>
            </a:r>
            <a:r>
              <a:rPr lang="es-ES_tradnl" dirty="0">
                <a:solidFill>
                  <a:srgbClr val="FFFF00"/>
                </a:solidFill>
              </a:rPr>
              <a:t> </a:t>
            </a:r>
            <a:r>
              <a:rPr lang="es-ES_tradnl" dirty="0" err="1">
                <a:solidFill>
                  <a:srgbClr val="FFFF00"/>
                </a:solidFill>
              </a:rPr>
              <a:t>xenial</a:t>
            </a:r>
            <a:r>
              <a:rPr lang="es-ES_tradnl" dirty="0">
                <a:solidFill>
                  <a:srgbClr val="FFFF00"/>
                </a:solidFill>
              </a:rPr>
              <a:t>/mongodb-</a:t>
            </a:r>
            <a:r>
              <a:rPr lang="es-ES_tradnl" dirty="0" err="1">
                <a:solidFill>
                  <a:srgbClr val="FFFF00"/>
                </a:solidFill>
              </a:rPr>
              <a:t>org</a:t>
            </a:r>
            <a:r>
              <a:rPr lang="es-ES_tradnl" dirty="0">
                <a:solidFill>
                  <a:srgbClr val="FFFF00"/>
                </a:solidFill>
              </a:rPr>
              <a:t>/3.4 </a:t>
            </a:r>
            <a:r>
              <a:rPr lang="es-ES_tradnl" dirty="0" err="1">
                <a:solidFill>
                  <a:srgbClr val="FFFF00"/>
                </a:solidFill>
              </a:rPr>
              <a:t>multiverse</a:t>
            </a:r>
            <a:r>
              <a:rPr lang="es-ES_tradnl" dirty="0">
                <a:solidFill>
                  <a:srgbClr val="FFFF00"/>
                </a:solidFill>
              </a:rPr>
              <a:t>" | sudo </a:t>
            </a:r>
            <a:r>
              <a:rPr lang="es-ES_tradnl" dirty="0" err="1">
                <a:solidFill>
                  <a:srgbClr val="FFFF00"/>
                </a:solidFill>
              </a:rPr>
              <a:t>tee</a:t>
            </a:r>
            <a:r>
              <a:rPr lang="es-ES_tradnl" dirty="0">
                <a:solidFill>
                  <a:srgbClr val="FFFF00"/>
                </a:solidFill>
              </a:rPr>
              <a:t> /</a:t>
            </a:r>
            <a:r>
              <a:rPr lang="es-ES_tradnl" dirty="0" err="1">
                <a:solidFill>
                  <a:srgbClr val="FFFF00"/>
                </a:solidFill>
              </a:rPr>
              <a:t>etc</a:t>
            </a:r>
            <a:r>
              <a:rPr lang="es-ES_tradnl" dirty="0">
                <a:solidFill>
                  <a:srgbClr val="FFFF00"/>
                </a:solidFill>
              </a:rPr>
              <a:t>/</a:t>
            </a:r>
            <a:r>
              <a:rPr lang="es-ES_tradnl" dirty="0" err="1">
                <a:solidFill>
                  <a:srgbClr val="FFFF00"/>
                </a:solidFill>
              </a:rPr>
              <a:t>apt</a:t>
            </a:r>
            <a:r>
              <a:rPr lang="es-ES_tradnl" dirty="0">
                <a:solidFill>
                  <a:srgbClr val="FFFF00"/>
                </a:solidFill>
              </a:rPr>
              <a:t>/</a:t>
            </a:r>
            <a:r>
              <a:rPr lang="es-ES_tradnl" dirty="0" err="1">
                <a:solidFill>
                  <a:srgbClr val="FFFF00"/>
                </a:solidFill>
              </a:rPr>
              <a:t>sources.list.d</a:t>
            </a:r>
            <a:r>
              <a:rPr lang="es-ES_tradnl" dirty="0">
                <a:solidFill>
                  <a:srgbClr val="FFFF00"/>
                </a:solidFill>
              </a:rPr>
              <a:t>/mongodb-org-3.4.list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1097280" y="3267033"/>
            <a:ext cx="2161032" cy="390821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Recargar la BD de </a:t>
            </a:r>
            <a:r>
              <a:rPr lang="es-ES_tradnl" dirty="0" err="1" smtClean="0"/>
              <a:t>packages</a:t>
            </a:r>
            <a:r>
              <a:rPr lang="es-ES_tradnl" dirty="0" smtClean="0"/>
              <a:t>:</a:t>
            </a:r>
            <a:endParaRPr lang="es-ES_tradnl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3691128" y="3280750"/>
            <a:ext cx="2179320" cy="233002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_tradnl" dirty="0">
                <a:solidFill>
                  <a:srgbClr val="FFFF00"/>
                </a:solidFill>
              </a:rPr>
              <a:t>sudo </a:t>
            </a:r>
            <a:r>
              <a:rPr lang="es-ES_tradnl" dirty="0" err="1">
                <a:solidFill>
                  <a:srgbClr val="FFFF00"/>
                </a:solidFill>
              </a:rPr>
              <a:t>apt-get</a:t>
            </a:r>
            <a:r>
              <a:rPr lang="es-ES_tradnl" dirty="0">
                <a:solidFill>
                  <a:srgbClr val="FFFF00"/>
                </a:solidFill>
              </a:rPr>
              <a:t> update</a:t>
            </a: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1097280" y="3962060"/>
            <a:ext cx="2377440" cy="408772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Instalar los </a:t>
            </a:r>
            <a:r>
              <a:rPr lang="es-ES_tradnl" dirty="0" err="1" smtClean="0"/>
              <a:t>packages</a:t>
            </a:r>
            <a:r>
              <a:rPr lang="es-ES_tradnl" dirty="0" smtClean="0"/>
              <a:t> de MongoDB: </a:t>
            </a:r>
            <a:endParaRPr lang="es-ES_tradnl" dirty="0"/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3691128" y="3885522"/>
            <a:ext cx="4355592" cy="258063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_tradnl" dirty="0">
                <a:solidFill>
                  <a:srgbClr val="FFFF00"/>
                </a:solidFill>
              </a:rPr>
              <a:t>sudo </a:t>
            </a:r>
            <a:r>
              <a:rPr lang="es-ES_tradnl" dirty="0" err="1">
                <a:solidFill>
                  <a:srgbClr val="FFFF00"/>
                </a:solidFill>
              </a:rPr>
              <a:t>apt-get</a:t>
            </a:r>
            <a:r>
              <a:rPr lang="es-ES_tradnl" dirty="0">
                <a:solidFill>
                  <a:srgbClr val="FFFF00"/>
                </a:solidFill>
              </a:rPr>
              <a:t> install -y mongodb-</a:t>
            </a:r>
            <a:r>
              <a:rPr lang="es-ES_tradnl" dirty="0" err="1">
                <a:solidFill>
                  <a:srgbClr val="FFFF00"/>
                </a:solidFill>
              </a:rPr>
              <a:t>org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1097280" y="4675038"/>
            <a:ext cx="2161032" cy="4087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smtClean="0"/>
              <a:t>Iniciar MongoDB: </a:t>
            </a:r>
            <a:endParaRPr lang="es-ES_tradnl" dirty="0"/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3691128" y="4675038"/>
            <a:ext cx="2179320" cy="233002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_tradnl" dirty="0">
                <a:solidFill>
                  <a:srgbClr val="FFFF00"/>
                </a:solidFill>
              </a:rPr>
              <a:t>sudo </a:t>
            </a:r>
            <a:r>
              <a:rPr lang="es-ES_tradnl" dirty="0" err="1">
                <a:solidFill>
                  <a:srgbClr val="FFFF00"/>
                </a:solidFill>
              </a:rPr>
              <a:t>service</a:t>
            </a:r>
            <a:r>
              <a:rPr lang="es-ES_tradnl" dirty="0">
                <a:solidFill>
                  <a:srgbClr val="FFFF00"/>
                </a:solidFill>
              </a:rPr>
              <a:t> </a:t>
            </a:r>
            <a:r>
              <a:rPr lang="es-ES_tradnl" dirty="0" err="1">
                <a:solidFill>
                  <a:srgbClr val="FFFF00"/>
                </a:solidFill>
              </a:rPr>
              <a:t>mongod</a:t>
            </a:r>
            <a:r>
              <a:rPr lang="es-ES_tradnl" dirty="0">
                <a:solidFill>
                  <a:srgbClr val="FFFF00"/>
                </a:solidFill>
              </a:rPr>
              <a:t> start</a:t>
            </a:r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1097280" y="5337045"/>
            <a:ext cx="2161032" cy="4087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Parar MongoDB: </a:t>
            </a:r>
            <a:endParaRPr lang="es-ES_tradnl" dirty="0"/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3689604" y="5322992"/>
            <a:ext cx="2179320" cy="233002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s-ES_tradnl" dirty="0">
                <a:solidFill>
                  <a:srgbClr val="FFFF00"/>
                </a:solidFill>
              </a:rPr>
              <a:t>sudo </a:t>
            </a:r>
            <a:r>
              <a:rPr lang="es-ES_tradnl" dirty="0" err="1">
                <a:solidFill>
                  <a:srgbClr val="FFFF00"/>
                </a:solidFill>
              </a:rPr>
              <a:t>service</a:t>
            </a:r>
            <a:r>
              <a:rPr lang="es-ES_tradnl" dirty="0">
                <a:solidFill>
                  <a:srgbClr val="FFFF00"/>
                </a:solidFill>
              </a:rPr>
              <a:t> </a:t>
            </a:r>
            <a:r>
              <a:rPr lang="es-ES_tradnl" dirty="0" err="1">
                <a:solidFill>
                  <a:srgbClr val="FFFF00"/>
                </a:solidFill>
              </a:rPr>
              <a:t>mongod</a:t>
            </a:r>
            <a:r>
              <a:rPr lang="es-ES_tradnl" dirty="0">
                <a:solidFill>
                  <a:srgbClr val="FFFF00"/>
                </a:solidFill>
              </a:rPr>
              <a:t> stop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069592" y="5902781"/>
            <a:ext cx="7147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2"/>
              </a:rPr>
              <a:t>https://</a:t>
            </a:r>
            <a:r>
              <a:rPr lang="es-ES_tradnl" dirty="0" err="1">
                <a:hlinkClick r:id="rId2"/>
              </a:rPr>
              <a:t>docs.mongodb.com</a:t>
            </a:r>
            <a:r>
              <a:rPr lang="es-ES_tradnl" dirty="0">
                <a:hlinkClick r:id="rId2"/>
              </a:rPr>
              <a:t>/manual/tutorial/install-mongodb-on-</a:t>
            </a:r>
            <a:r>
              <a:rPr lang="es-ES_tradnl" dirty="0" err="1">
                <a:hlinkClick r:id="rId2"/>
              </a:rPr>
              <a:t>ubuntu</a:t>
            </a:r>
            <a:r>
              <a:rPr lang="es-ES_tradnl" dirty="0">
                <a:hlinkClick r:id="rId2"/>
              </a:rPr>
              <a:t>/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21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Instalación en Windows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0894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dirty="0" smtClean="0"/>
              <a:t>Descarga del ejecutable (Windows server 2008)</a:t>
            </a:r>
          </a:p>
          <a:p>
            <a:pPr>
              <a:buFont typeface="Arial" charset="0"/>
              <a:buChar char="•"/>
            </a:pPr>
            <a:r>
              <a:rPr lang="es-ES_tradnl" dirty="0" smtClean="0"/>
              <a:t>Elegir el directorio donde se instalará MongoDB</a:t>
            </a:r>
          </a:p>
          <a:p>
            <a:pPr>
              <a:buFont typeface="Arial" charset="0"/>
              <a:buChar char="•"/>
            </a:pPr>
            <a:r>
              <a:rPr lang="es-ES_tradnl" dirty="0" smtClean="0"/>
              <a:t>Abrir </a:t>
            </a:r>
            <a:r>
              <a:rPr lang="es-ES_tradnl" dirty="0" err="1" smtClean="0"/>
              <a:t>cmd</a:t>
            </a:r>
            <a:r>
              <a:rPr lang="es-ES_tradnl" dirty="0" smtClean="0"/>
              <a:t> como administrador: desplazarse a la ruta de instalación de MongoDB </a:t>
            </a:r>
            <a:r>
              <a:rPr lang="es-ES_tradnl" b="1" dirty="0" smtClean="0"/>
              <a:t>(\bin)</a:t>
            </a:r>
          </a:p>
          <a:p>
            <a:pPr>
              <a:buFont typeface="Arial" charset="0"/>
              <a:buChar char="•"/>
            </a:pPr>
            <a:endParaRPr lang="es-ES_tradnl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097280" y="3943098"/>
            <a:ext cx="10058400" cy="754210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dirty="0" smtClean="0">
                <a:solidFill>
                  <a:srgbClr val="FFFF00"/>
                </a:solidFill>
              </a:rPr>
              <a:t>Mongodb </a:t>
            </a:r>
            <a:r>
              <a:rPr lang="es-ES" dirty="0" smtClean="0">
                <a:solidFill>
                  <a:srgbClr val="FFFF00"/>
                </a:solidFill>
              </a:rPr>
              <a:t>--</a:t>
            </a:r>
            <a:r>
              <a:rPr lang="es-ES_tradnl" dirty="0" smtClean="0">
                <a:solidFill>
                  <a:srgbClr val="FFFF00"/>
                </a:solidFill>
              </a:rPr>
              <a:t>directoryperdb </a:t>
            </a:r>
            <a:r>
              <a:rPr lang="es-ES" dirty="0" smtClean="0">
                <a:solidFill>
                  <a:srgbClr val="FFFF00"/>
                </a:solidFill>
              </a:rPr>
              <a:t>--</a:t>
            </a:r>
            <a:r>
              <a:rPr lang="es-ES_tradnl" dirty="0" smtClean="0">
                <a:solidFill>
                  <a:srgbClr val="FFFF00"/>
                </a:solidFill>
              </a:rPr>
              <a:t>dbpath ‘</a:t>
            </a:r>
            <a:r>
              <a:rPr lang="es-ES_tradnl" dirty="0" err="1" smtClean="0">
                <a:solidFill>
                  <a:srgbClr val="FFFF00"/>
                </a:solidFill>
              </a:rPr>
              <a:t>ruta_donde_se_almacenaran_las_DB_data</a:t>
            </a:r>
            <a:r>
              <a:rPr lang="es-ES_tradnl" dirty="0" smtClean="0">
                <a:solidFill>
                  <a:srgbClr val="FFFF00"/>
                </a:solidFill>
              </a:rPr>
              <a:t>’ </a:t>
            </a:r>
            <a:r>
              <a:rPr lang="mr-IN" dirty="0" smtClean="0">
                <a:solidFill>
                  <a:srgbClr val="FFFF00"/>
                </a:solidFill>
              </a:rPr>
              <a:t>--</a:t>
            </a:r>
            <a:r>
              <a:rPr lang="es-ES_tradnl" dirty="0" smtClean="0">
                <a:solidFill>
                  <a:srgbClr val="FFFF00"/>
                </a:solidFill>
              </a:rPr>
              <a:t>logpath ‘</a:t>
            </a:r>
            <a:r>
              <a:rPr lang="es-ES_tradnl" dirty="0" err="1" smtClean="0">
                <a:solidFill>
                  <a:srgbClr val="FFFF00"/>
                </a:solidFill>
              </a:rPr>
              <a:t>ruta_donde_se_almacenaran_los_logs</a:t>
            </a:r>
            <a:r>
              <a:rPr lang="es-ES_tradnl" dirty="0" smtClean="0">
                <a:solidFill>
                  <a:srgbClr val="FFFF00"/>
                </a:solidFill>
              </a:rPr>
              <a:t>’ --logappend --rest --install 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97280" y="4815333"/>
            <a:ext cx="2249424" cy="4189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Habilitar el servicio:</a:t>
            </a:r>
            <a:endParaRPr lang="es-ES_tradnl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346704" y="4815333"/>
            <a:ext cx="2090928" cy="406738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" dirty="0" smtClean="0">
                <a:solidFill>
                  <a:srgbClr val="FFFF00"/>
                </a:solidFill>
              </a:rPr>
              <a:t>Net start MongoDB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097280" y="5580381"/>
            <a:ext cx="2249424" cy="418930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Iniciar </a:t>
            </a:r>
            <a:r>
              <a:rPr lang="es-ES_tradnl" dirty="0" err="1" smtClean="0"/>
              <a:t>shell</a:t>
            </a:r>
            <a:r>
              <a:rPr lang="es-ES_tradnl" dirty="0" smtClean="0"/>
              <a:t> de Mongo:</a:t>
            </a:r>
            <a:endParaRPr lang="es-ES_tradnl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3346704" y="5474548"/>
            <a:ext cx="841248" cy="406738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" smtClean="0">
                <a:solidFill>
                  <a:srgbClr val="FFFF00"/>
                </a:solidFill>
              </a:rPr>
              <a:t>Mongo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097280" y="3164972"/>
            <a:ext cx="2039112" cy="36271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Crear directorio \data</a:t>
            </a: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3398520" y="3154680"/>
            <a:ext cx="2039112" cy="36271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Crear directorio \log</a:t>
            </a: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1097280" y="3545251"/>
            <a:ext cx="9043416" cy="3978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smtClean="0"/>
              <a:t>Abrir </a:t>
            </a:r>
            <a:r>
              <a:rPr lang="es-ES_tradnl" dirty="0" err="1" smtClean="0"/>
              <a:t>cmd</a:t>
            </a:r>
            <a:r>
              <a:rPr lang="es-ES_tradnl" dirty="0" smtClean="0"/>
              <a:t> como administrador: desplazarse a la ruta de instalación de MongoDB </a:t>
            </a:r>
            <a:r>
              <a:rPr lang="es-ES_tradnl" b="1" dirty="0" smtClean="0"/>
              <a:t>(\bin)</a:t>
            </a:r>
          </a:p>
          <a:p>
            <a:pPr>
              <a:buFont typeface="Arial" charset="0"/>
              <a:buChar char="•"/>
            </a:pPr>
            <a:endParaRPr lang="es-ES_tradnl" dirty="0"/>
          </a:p>
        </p:txBody>
      </p:sp>
      <p:sp>
        <p:nvSpPr>
          <p:cNvPr id="12" name="Rectángulo 11"/>
          <p:cNvSpPr/>
          <p:nvPr/>
        </p:nvSpPr>
        <p:spPr>
          <a:xfrm>
            <a:off x="4511040" y="5881286"/>
            <a:ext cx="7458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2"/>
              </a:rPr>
              <a:t>https://</a:t>
            </a:r>
            <a:r>
              <a:rPr lang="es-ES_tradnl" dirty="0" err="1">
                <a:hlinkClick r:id="rId2"/>
              </a:rPr>
              <a:t>docs.mongodb.com</a:t>
            </a:r>
            <a:r>
              <a:rPr lang="es-ES_tradnl" dirty="0">
                <a:hlinkClick r:id="rId2"/>
              </a:rPr>
              <a:t>/manual/tutorial/install-mongodb-on-windows/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153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Instalación en </a:t>
            </a:r>
            <a:r>
              <a:rPr lang="es-ES_tradnl" dirty="0" err="1" smtClean="0"/>
              <a:t>MacOsX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60306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 smtClean="0"/>
              <a:t>Instalar administrador de paquetes ’</a:t>
            </a:r>
            <a:r>
              <a:rPr lang="es-ES_tradnl" dirty="0" err="1" smtClean="0"/>
              <a:t>Homebrew</a:t>
            </a:r>
            <a:r>
              <a:rPr lang="es-ES_tradnl" dirty="0" smtClean="0"/>
              <a:t>’</a:t>
            </a:r>
          </a:p>
          <a:p>
            <a:pPr lvl="1">
              <a:buFont typeface="Arial" charset="0"/>
              <a:buChar char="•"/>
            </a:pPr>
            <a:r>
              <a:rPr lang="es-ES_tradnl" dirty="0" smtClean="0"/>
              <a:t>Seguir las instrucciones de instalación de la página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243584" y="2714414"/>
            <a:ext cx="2039112" cy="36271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smtClean="0"/>
              <a:t>Una vez instalado: </a:t>
            </a:r>
            <a:endParaRPr lang="es-ES_tradnl" dirty="0" smtClean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410712" y="2606040"/>
            <a:ext cx="1188720" cy="335787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" dirty="0" err="1">
                <a:solidFill>
                  <a:srgbClr val="FFFF00"/>
                </a:solidFill>
              </a:rPr>
              <a:t>b</a:t>
            </a:r>
            <a:r>
              <a:rPr lang="es-ES" smtClean="0">
                <a:solidFill>
                  <a:srgbClr val="FFFF00"/>
                </a:solidFill>
              </a:rPr>
              <a:t>rew</a:t>
            </a:r>
            <a:r>
              <a:rPr lang="es-ES" dirty="0" smtClean="0">
                <a:solidFill>
                  <a:srgbClr val="FFFF00"/>
                </a:solidFill>
              </a:rPr>
              <a:t> update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410712" y="3077126"/>
            <a:ext cx="1792224" cy="289220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" dirty="0" err="1">
                <a:solidFill>
                  <a:srgbClr val="FFFF00"/>
                </a:solidFill>
              </a:rPr>
              <a:t>b</a:t>
            </a:r>
            <a:r>
              <a:rPr lang="es-ES" smtClean="0">
                <a:solidFill>
                  <a:srgbClr val="FFFF00"/>
                </a:solidFill>
              </a:rPr>
              <a:t>rew</a:t>
            </a:r>
            <a:r>
              <a:rPr lang="es-ES" dirty="0" smtClean="0">
                <a:solidFill>
                  <a:srgbClr val="FFFF00"/>
                </a:solidFill>
              </a:rPr>
              <a:t> install mongodb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243584" y="3662342"/>
            <a:ext cx="2039112" cy="362712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Crear directorio /data: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3410712" y="3647102"/>
            <a:ext cx="1792224" cy="289220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" dirty="0" smtClean="0">
                <a:solidFill>
                  <a:srgbClr val="FFFF00"/>
                </a:solidFill>
              </a:rPr>
              <a:t>Sudo </a:t>
            </a:r>
            <a:r>
              <a:rPr lang="es-ES" dirty="0" err="1" smtClean="0">
                <a:solidFill>
                  <a:srgbClr val="FFFF00"/>
                </a:solidFill>
              </a:rPr>
              <a:t>mkdir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mr-IN" dirty="0" smtClean="0">
                <a:solidFill>
                  <a:srgbClr val="FFFF00"/>
                </a:solidFill>
              </a:rPr>
              <a:t>–</a:t>
            </a:r>
            <a:r>
              <a:rPr lang="es-ES" dirty="0" smtClean="0">
                <a:solidFill>
                  <a:srgbClr val="FFFF00"/>
                </a:solidFill>
              </a:rPr>
              <a:t>p /data/db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243584" y="4363382"/>
            <a:ext cx="2167128" cy="409786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Abrir terminal para </a:t>
            </a:r>
            <a:r>
              <a:rPr lang="es-ES_tradnl" smtClean="0"/>
              <a:t>iniciar servicio:</a:t>
            </a:r>
            <a:endParaRPr lang="es-ES_tradnl" dirty="0" smtClean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3410712" y="4393355"/>
            <a:ext cx="813816" cy="259247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" smtClean="0">
                <a:solidFill>
                  <a:srgbClr val="FFFF00"/>
                </a:solidFill>
              </a:rPr>
              <a:t>mongod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1243584" y="5025308"/>
            <a:ext cx="2167128" cy="409786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s-ES_tradnl" dirty="0" smtClean="0"/>
              <a:t>Abrir terminal para iniciar </a:t>
            </a:r>
            <a:r>
              <a:rPr lang="es-ES_tradnl" dirty="0" err="1" smtClean="0"/>
              <a:t>shell</a:t>
            </a:r>
            <a:r>
              <a:rPr lang="es-ES_tradnl" dirty="0" smtClean="0"/>
              <a:t>:</a:t>
            </a: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3410712" y="5100578"/>
            <a:ext cx="713232" cy="257300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" smtClean="0">
                <a:solidFill>
                  <a:srgbClr val="FFFF00"/>
                </a:solidFill>
              </a:rPr>
              <a:t>mongo</a:t>
            </a:r>
            <a:endParaRPr lang="es-ES_tradnl" dirty="0">
              <a:solidFill>
                <a:srgbClr val="FFFF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480560" y="5880780"/>
            <a:ext cx="691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</a:t>
            </a:r>
            <a:r>
              <a:rPr lang="es-ES_tradnl" dirty="0" err="1">
                <a:hlinkClick r:id="rId2"/>
              </a:rPr>
              <a:t>docs.mongodb.com</a:t>
            </a:r>
            <a:r>
              <a:rPr lang="es-ES_tradnl" dirty="0">
                <a:hlinkClick r:id="rId2"/>
              </a:rPr>
              <a:t>/manual/tutorial/install-mongodb-on-os-x/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22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Comandos básicos en el Shell</a:t>
            </a:r>
            <a:endParaRPr lang="es-ES_tradnl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1893798"/>
            <a:ext cx="331927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42792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Calibri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x-none" altLang="x-non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Calibri" charset="0"/>
              </a:rPr>
              <a:t>Mostrar lista de bases de datos:</a:t>
            </a:r>
            <a:r>
              <a:rPr kumimoji="0" lang="x-none" altLang="x-none" sz="11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Calibri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200" b="0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Arial Unicode MS" charset="0"/>
                <a:ea typeface="Consolas" charset="0"/>
              </a:rPr>
              <a:t>show dbs</a:t>
            </a:r>
            <a:endParaRPr kumimoji="0" lang="x-none" altLang="x-none" sz="1100" b="0" i="0" u="none" strike="noStrike" cap="none" normalizeH="0" baseline="0" dirty="0">
              <a:ln>
                <a:noFill/>
              </a:ln>
              <a:effectLst/>
              <a:ea typeface="Calibri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x-none" altLang="x-non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Calibri" charset="0"/>
              </a:rPr>
              <a:t>Crear una base de datos:</a:t>
            </a:r>
            <a:r>
              <a:rPr kumimoji="0" lang="x-none" altLang="x-none" sz="11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Calibri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200" b="0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Arial Unicode MS" charset="0"/>
                <a:ea typeface="Consolas" charset="0"/>
              </a:rPr>
              <a:t>use [nombrebasededatos]</a:t>
            </a:r>
            <a:endParaRPr kumimoji="0" lang="x-none" altLang="x-none" sz="1100" b="0" i="0" u="none" strike="noStrike" cap="none" normalizeH="0" baseline="0" dirty="0">
              <a:ln>
                <a:noFill/>
              </a:ln>
              <a:effectLst/>
              <a:ea typeface="Calibri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x-none" altLang="x-non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Calibri" charset="0"/>
              </a:rPr>
              <a:t>Para mostrar la base de datos actual se utiliza:</a:t>
            </a:r>
            <a:r>
              <a:rPr kumimoji="0" lang="x-none" altLang="x-none" sz="11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Calibri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200" b="0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Arial Unicode MS" charset="0"/>
                <a:ea typeface="Consolas" charset="0"/>
              </a:rPr>
              <a:t>Db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90" y="2001002"/>
            <a:ext cx="4065270" cy="173304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2848320" y="5722358"/>
            <a:ext cx="5654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</a:t>
            </a:r>
            <a:r>
              <a:rPr lang="es-ES_tradnl" dirty="0" err="1">
                <a:hlinkClick r:id="rId3"/>
              </a:rPr>
              <a:t>docs.mongodb.com</a:t>
            </a:r>
            <a:r>
              <a:rPr lang="es-ES_tradnl" dirty="0">
                <a:hlinkClick r:id="rId3"/>
              </a:rPr>
              <a:t>/manual/</a:t>
            </a:r>
            <a:r>
              <a:rPr lang="es-ES_tradnl" dirty="0" err="1">
                <a:hlinkClick r:id="rId3"/>
              </a:rPr>
              <a:t>reference</a:t>
            </a:r>
            <a:r>
              <a:rPr lang="es-ES_tradnl" dirty="0">
                <a:hlinkClick r:id="rId3"/>
              </a:rPr>
              <a:t>/</a:t>
            </a:r>
            <a:r>
              <a:rPr lang="es-ES_tradnl" dirty="0" err="1">
                <a:hlinkClick r:id="rId3"/>
              </a:rPr>
              <a:t>command</a:t>
            </a:r>
            <a:r>
              <a:rPr lang="es-ES_tradnl" dirty="0">
                <a:hlinkClick r:id="rId3"/>
              </a:rPr>
              <a:t>/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6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Modificar datos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94" y="1910816"/>
            <a:ext cx="10252975" cy="25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Eliminar datos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659" y="2163568"/>
            <a:ext cx="10058400" cy="7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Buscar datos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363477"/>
            <a:ext cx="10058400" cy="29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9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Validación de documentos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83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¿Es necesario definir un esquema de datos?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s-ES_tradnl" sz="2400" dirty="0"/>
              <a:t>No tener un esquema definido puede dar paso a errores en </a:t>
            </a:r>
            <a:r>
              <a:rPr lang="es-ES_tradnl" sz="2400" dirty="0" smtClean="0"/>
              <a:t>producción.</a:t>
            </a:r>
          </a:p>
          <a:p>
            <a:pPr>
              <a:buFont typeface="Arial" charset="0"/>
              <a:buChar char="•"/>
            </a:pPr>
            <a:r>
              <a:rPr lang="es-ES_tradnl" sz="2400" dirty="0" smtClean="0"/>
              <a:t>Normalmente se implementaba en la capa de aplicación.</a:t>
            </a:r>
          </a:p>
          <a:p>
            <a:pPr>
              <a:buFont typeface="Arial" charset="0"/>
              <a:buChar char="•"/>
            </a:pPr>
            <a:r>
              <a:rPr lang="es-ES_tradnl" sz="2400" dirty="0" smtClean="0"/>
              <a:t>Diseñado para Agile.</a:t>
            </a:r>
          </a:p>
          <a:p>
            <a:pPr>
              <a:buFont typeface="Arial" charset="0"/>
              <a:buChar char="•"/>
            </a:pPr>
            <a:r>
              <a:rPr lang="es-ES_tradnl" sz="2400" dirty="0" smtClean="0"/>
              <a:t>Sintaxis muy similar a la función </a:t>
            </a:r>
            <a:r>
              <a:rPr lang="es-ES_tradnl" sz="2400" dirty="0" err="1" smtClean="0"/>
              <a:t>find</a:t>
            </a:r>
            <a:r>
              <a:rPr lang="es-ES_tradnl" sz="2400" dirty="0" smtClean="0"/>
              <a:t>() de MongoDB.</a:t>
            </a:r>
          </a:p>
          <a:p>
            <a:pPr lvl="1">
              <a:buFont typeface="Arial" charset="0"/>
              <a:buChar char="•"/>
            </a:pPr>
            <a:r>
              <a:rPr lang="es-ES_tradnl" sz="2000" dirty="0" smtClean="0"/>
              <a:t>Expresiones </a:t>
            </a:r>
            <a:r>
              <a:rPr lang="es-ES_tradnl" sz="2000" dirty="0" err="1"/>
              <a:t>R</a:t>
            </a:r>
            <a:r>
              <a:rPr lang="es-ES_tradnl" sz="2000" dirty="0" err="1" smtClean="0"/>
              <a:t>egEx</a:t>
            </a:r>
            <a:r>
              <a:rPr lang="es-ES_tradnl" sz="2000" dirty="0" smtClean="0"/>
              <a:t>.</a:t>
            </a:r>
          </a:p>
          <a:p>
            <a:pPr lvl="1">
              <a:buFont typeface="Arial" charset="0"/>
              <a:buChar char="•"/>
            </a:pPr>
            <a:r>
              <a:rPr lang="es-ES_tradnl" sz="2000" dirty="0" smtClean="0"/>
              <a:t>Operadores.</a:t>
            </a:r>
          </a:p>
          <a:p>
            <a:pPr lvl="1">
              <a:buFont typeface="Arial" charset="0"/>
              <a:buChar char="•"/>
            </a:pPr>
            <a:r>
              <a:rPr lang="es-ES_tradnl" sz="2000" dirty="0" smtClean="0"/>
              <a:t>Aplicación de varias restricciones.</a:t>
            </a:r>
          </a:p>
          <a:p>
            <a:pPr>
              <a:buFont typeface="Arial" charset="0"/>
              <a:buChar char="•"/>
            </a:pPr>
            <a:r>
              <a:rPr lang="es-ES_tradnl" sz="2400" dirty="0" smtClean="0"/>
              <a:t>Niveles de validación: [</a:t>
            </a:r>
            <a:r>
              <a:rPr lang="es-ES_tradnl" sz="2400" dirty="0" err="1" smtClean="0"/>
              <a:t>moderate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strict</a:t>
            </a:r>
            <a:r>
              <a:rPr lang="es-ES_tradnl" sz="2400" dirty="0" smtClean="0"/>
              <a:t>]</a:t>
            </a:r>
          </a:p>
          <a:p>
            <a:pPr>
              <a:buFont typeface="Arial" charset="0"/>
              <a:buChar char="•"/>
            </a:pPr>
            <a:r>
              <a:rPr lang="es-ES_tradnl" sz="2400" dirty="0" smtClean="0"/>
              <a:t>Restricciones por versión de documento.</a:t>
            </a:r>
          </a:p>
        </p:txBody>
      </p:sp>
    </p:spTree>
    <p:extLst>
      <p:ext uri="{BB962C8B-B14F-4D97-AF65-F5344CB8AC3E}">
        <p14:creationId xmlns:p14="http://schemas.microsoft.com/office/powerpoint/2010/main" val="63865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29" y="192024"/>
            <a:ext cx="9982514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s-ES_tradnl" sz="2800" dirty="0" smtClean="0"/>
              <a:t>¿Qué son las bases de datos </a:t>
            </a:r>
            <a:r>
              <a:rPr lang="es-ES_tradnl" sz="2800" dirty="0" err="1" smtClean="0"/>
              <a:t>NoSQL</a:t>
            </a:r>
            <a:r>
              <a:rPr lang="es-ES_tradnl" sz="2800" dirty="0" smtClean="0"/>
              <a:t>?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MongoDB de un vistazo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Descarga e instalación de MongoDB (Windows, Linux, </a:t>
            </a:r>
            <a:r>
              <a:rPr lang="es-ES_tradnl" sz="2800" dirty="0" err="1" smtClean="0"/>
              <a:t>MacOS</a:t>
            </a:r>
            <a:r>
              <a:rPr lang="es-ES_tradnl" sz="2800" dirty="0" smtClean="0"/>
              <a:t>)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Mongo Shell y comandos básicos (Colecciones, </a:t>
            </a:r>
            <a:r>
              <a:rPr lang="es-ES_tradnl" sz="2800" dirty="0" err="1" smtClean="0"/>
              <a:t>querys</a:t>
            </a:r>
            <a:r>
              <a:rPr lang="es-ES_tradnl" sz="2800" dirty="0" smtClean="0"/>
              <a:t>, CRUD)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Validación de documentos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Gestión de usuarios (RBAC)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5156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 del uso de validación en MongoDB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800" dirty="0" smtClean="0"/>
              <a:t>Sintaxis simple.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Sin procedimientos adicionales almacenados.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Esquema flexible al inicio del desarrollo.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Implementación de restricciones de cualquier tipo en el momento que se precise.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Escalabilidad</a:t>
            </a:r>
          </a:p>
          <a:p>
            <a:pPr>
              <a:buFont typeface="Arial" charset="0"/>
              <a:buChar char="•"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8589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Ejercicio práctico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smtClean="0"/>
              <a:t>Validación de documentos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787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Iniciamos Mongod y Mongo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150" y="1737360"/>
            <a:ext cx="9307387" cy="4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Creación de la BD y de la colección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82904"/>
            <a:ext cx="10058400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Inserción de datos que no cumplen los requisitos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61697"/>
            <a:ext cx="10058400" cy="280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Ejecución de los comandos de validación de documentos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2926" y="1011980"/>
            <a:ext cx="7277997" cy="584601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3" y="5155293"/>
            <a:ext cx="3530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Prueba de inserción de un elemento que no sigue el esquema de validación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20175"/>
            <a:ext cx="10058400" cy="34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Carga masiva de datos desde CSV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3336"/>
            <a:ext cx="10058400" cy="4174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338955"/>
            <a:ext cx="9893300" cy="635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97280" y="2969623"/>
            <a:ext cx="37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Con validación de ficheros: (23seg.)</a:t>
            </a:r>
            <a:endParaRPr lang="es-ES_tradnl" dirty="0"/>
          </a:p>
        </p:txBody>
      </p:sp>
      <p:sp>
        <p:nvSpPr>
          <p:cNvPr id="7" name="CuadroTexto 6"/>
          <p:cNvSpPr txBox="1"/>
          <p:nvPr/>
        </p:nvSpPr>
        <p:spPr>
          <a:xfrm>
            <a:off x="1097280" y="4343287"/>
            <a:ext cx="358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Sin validación de ficheros: (5seg.)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713651"/>
            <a:ext cx="9906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99297"/>
            <a:ext cx="10297427" cy="617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7" y="132178"/>
            <a:ext cx="11552053" cy="61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¿Qué es una base de datos </a:t>
            </a:r>
            <a:r>
              <a:rPr lang="es-ES_tradnl" dirty="0" err="1" smtClean="0"/>
              <a:t>NoSQL</a:t>
            </a:r>
            <a:r>
              <a:rPr lang="es-ES_tradnl" dirty="0" smtClean="0"/>
              <a:t>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800" dirty="0" smtClean="0"/>
              <a:t>Significado: </a:t>
            </a:r>
            <a:r>
              <a:rPr lang="es-ES_tradnl" sz="2800" b="1" dirty="0" smtClean="0"/>
              <a:t>“</a:t>
            </a:r>
            <a:r>
              <a:rPr lang="es-ES_tradnl" sz="2800" b="1" dirty="0" err="1" smtClean="0"/>
              <a:t>Not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Only</a:t>
            </a:r>
            <a:r>
              <a:rPr lang="es-ES_tradnl" sz="2800" b="1" dirty="0" smtClean="0"/>
              <a:t> SQL”.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Mejor definición: ”Base de datos no relacional”.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Sin tablas ni columnas.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Tendencia creciente: “Big Data”</a:t>
            </a:r>
          </a:p>
        </p:txBody>
      </p:sp>
    </p:spTree>
    <p:extLst>
      <p:ext uri="{BB962C8B-B14F-4D97-AF65-F5344CB8AC3E}">
        <p14:creationId xmlns:p14="http://schemas.microsoft.com/office/powerpoint/2010/main" val="13953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Gestión de usuarios con MongoDB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RBAC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56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RBAC 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800" dirty="0" smtClean="0"/>
              <a:t>“Role-</a:t>
            </a:r>
            <a:r>
              <a:rPr lang="es-ES_tradnl" sz="2800" dirty="0" err="1" smtClean="0"/>
              <a:t>Based</a:t>
            </a:r>
            <a:r>
              <a:rPr lang="es-ES_tradnl" sz="2800" dirty="0" smtClean="0"/>
              <a:t> Access Control”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Usuarios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Roles de usuario</a:t>
            </a:r>
          </a:p>
          <a:p>
            <a:pPr>
              <a:buFont typeface="Arial" charset="0"/>
              <a:buChar char="•"/>
            </a:pPr>
            <a:r>
              <a:rPr lang="es-ES_tradnl" sz="2800" dirty="0" err="1" smtClean="0"/>
              <a:t>Actions</a:t>
            </a:r>
            <a:endParaRPr lang="es-ES_tradnl" sz="2800" dirty="0" smtClean="0"/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Es necesario habilitar la autenticación en la ejecución de MongoDB</a:t>
            </a:r>
          </a:p>
          <a:p>
            <a:pPr>
              <a:buFont typeface="Arial" charset="0"/>
              <a:buChar char="•"/>
            </a:pP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2868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27652"/>
            <a:ext cx="10058400" cy="809708"/>
          </a:xfrm>
        </p:spPr>
        <p:txBody>
          <a:bodyPr>
            <a:normAutofit/>
          </a:bodyPr>
          <a:lstStyle/>
          <a:p>
            <a:r>
              <a:rPr lang="es-ES_tradnl" dirty="0" smtClean="0"/>
              <a:t>Usuarios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2052"/>
            <a:ext cx="10058400" cy="4412974"/>
          </a:xfrm>
        </p:spPr>
        <p:txBody>
          <a:bodyPr>
            <a:normAutofit/>
          </a:bodyPr>
          <a:lstStyle/>
          <a:p>
            <a:pPr fontAlgn="base"/>
            <a:r>
              <a:rPr lang="es-ES" sz="2900" dirty="0" smtClean="0"/>
              <a:t>Podemos crear usuarios con o sin Roles.</a:t>
            </a:r>
          </a:p>
          <a:p>
            <a:pPr fontAlgn="base"/>
            <a:r>
              <a:rPr lang="es-ES" sz="2900" dirty="0" smtClean="0"/>
              <a:t>Tienen autorización mediante Roles</a:t>
            </a:r>
          </a:p>
          <a:p>
            <a:pPr fontAlgn="base"/>
            <a:r>
              <a:rPr lang="es-ES" sz="2900" dirty="0" smtClean="0"/>
              <a:t>Los creamos así:</a:t>
            </a:r>
          </a:p>
          <a:p>
            <a:pPr fontAlgn="base"/>
            <a:endParaRPr lang="es-ES" sz="29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898" y="2966232"/>
            <a:ext cx="5978477" cy="2339339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3953022" y="3282757"/>
            <a:ext cx="1097571" cy="853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3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27652"/>
            <a:ext cx="10058400" cy="809708"/>
          </a:xfrm>
        </p:spPr>
        <p:txBody>
          <a:bodyPr>
            <a:normAutofit/>
          </a:bodyPr>
          <a:lstStyle/>
          <a:p>
            <a:r>
              <a:rPr lang="es-ES_tradnl" dirty="0" smtClean="0"/>
              <a:t>Usuarios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2052"/>
            <a:ext cx="10058400" cy="441297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s-ES" sz="2900" dirty="0" smtClean="0"/>
              <a:t> No solo podemos crear el usuario, </a:t>
            </a:r>
            <a:r>
              <a:rPr lang="es-ES" sz="2900" dirty="0" err="1" smtClean="0"/>
              <a:t>tambien</a:t>
            </a:r>
            <a:r>
              <a:rPr lang="es-ES" sz="2900" dirty="0" smtClean="0"/>
              <a:t> podemos:</a:t>
            </a:r>
          </a:p>
          <a:p>
            <a:pPr fontAlgn="base"/>
            <a:r>
              <a:rPr lang="es-ES" sz="2900" dirty="0" smtClean="0"/>
              <a:t>Borrarlo</a:t>
            </a:r>
          </a:p>
          <a:p>
            <a:pPr fontAlgn="base"/>
            <a:endParaRPr lang="es-ES" sz="2900" dirty="0" smtClean="0"/>
          </a:p>
          <a:p>
            <a:pPr fontAlgn="base"/>
            <a:r>
              <a:rPr lang="es-ES" sz="2900" dirty="0" smtClean="0"/>
              <a:t>Para cambiar el </a:t>
            </a:r>
            <a:r>
              <a:rPr lang="es-ES" sz="2900" dirty="0" err="1" smtClean="0"/>
              <a:t>password</a:t>
            </a:r>
            <a:r>
              <a:rPr lang="es-ES" sz="2900" dirty="0" smtClean="0"/>
              <a:t> hacemos el siguiente paso:</a:t>
            </a:r>
          </a:p>
          <a:p>
            <a:pPr fontAlgn="base"/>
            <a:endParaRPr lang="es-ES" sz="29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319" y="2293032"/>
            <a:ext cx="3320928" cy="7137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199" y="4257674"/>
            <a:ext cx="5601653" cy="187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27652"/>
            <a:ext cx="10058400" cy="809708"/>
          </a:xfrm>
        </p:spPr>
        <p:txBody>
          <a:bodyPr>
            <a:normAutofit/>
          </a:bodyPr>
          <a:lstStyle/>
          <a:p>
            <a:r>
              <a:rPr lang="es-ES_tradnl" dirty="0" smtClean="0"/>
              <a:t>Usuarios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2052"/>
            <a:ext cx="10058400" cy="441297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s-ES" sz="2900" dirty="0" smtClean="0"/>
              <a:t> Para conectarnos con un usuario ya dado de alta:</a:t>
            </a:r>
          </a:p>
          <a:p>
            <a:pPr marL="0" indent="0" fontAlgn="base">
              <a:buNone/>
            </a:pPr>
            <a:endParaRPr lang="es-ES" sz="29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51294"/>
            <a:ext cx="7788898" cy="13972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991006"/>
            <a:ext cx="8398412" cy="16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27652"/>
            <a:ext cx="10058400" cy="809708"/>
          </a:xfrm>
        </p:spPr>
        <p:txBody>
          <a:bodyPr/>
          <a:lstStyle/>
          <a:p>
            <a:r>
              <a:rPr lang="es-ES_tradnl" dirty="0" smtClean="0"/>
              <a:t>Roles de Usuario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2052"/>
            <a:ext cx="10058400" cy="4412974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s-ES" sz="3800" dirty="0"/>
              <a:t>Permite dar acceso a ciertas acciones. (Base de datos o colecciones)</a:t>
            </a:r>
          </a:p>
          <a:p>
            <a:pPr lvl="4" fontAlgn="base"/>
            <a:r>
              <a:rPr lang="es-ES" sz="2900" dirty="0" err="1"/>
              <a:t>Query</a:t>
            </a:r>
            <a:r>
              <a:rPr lang="es-ES" sz="2900" dirty="0"/>
              <a:t> and </a:t>
            </a:r>
            <a:r>
              <a:rPr lang="es-ES" sz="2900" dirty="0" err="1"/>
              <a:t>Write</a:t>
            </a:r>
            <a:r>
              <a:rPr lang="es-ES" sz="2900" dirty="0"/>
              <a:t> </a:t>
            </a:r>
            <a:r>
              <a:rPr lang="es-ES" sz="2900" dirty="0" err="1"/>
              <a:t>Actions</a:t>
            </a:r>
            <a:endParaRPr lang="es-ES" sz="2900" dirty="0"/>
          </a:p>
          <a:p>
            <a:pPr lvl="6" fontAlgn="base"/>
            <a:r>
              <a:rPr lang="es-ES" sz="2900" dirty="0"/>
              <a:t>(buscar, insertar, borrar, actualizar)</a:t>
            </a:r>
          </a:p>
          <a:p>
            <a:pPr lvl="4" fontAlgn="base"/>
            <a:r>
              <a:rPr lang="es-ES" sz="2900" dirty="0" err="1"/>
              <a:t>Database</a:t>
            </a:r>
            <a:r>
              <a:rPr lang="es-ES" sz="2900" dirty="0"/>
              <a:t> Management </a:t>
            </a:r>
            <a:r>
              <a:rPr lang="es-ES" sz="2900" dirty="0" err="1"/>
              <a:t>Actions</a:t>
            </a:r>
            <a:endParaRPr lang="es-ES" sz="2900" dirty="0"/>
          </a:p>
          <a:p>
            <a:pPr lvl="6" fontAlgn="base"/>
            <a:r>
              <a:rPr lang="es-ES" sz="2900" dirty="0" err="1"/>
              <a:t>changeOwnCustomData</a:t>
            </a:r>
            <a:endParaRPr lang="es-ES" sz="2900" dirty="0"/>
          </a:p>
          <a:p>
            <a:pPr lvl="6" fontAlgn="base"/>
            <a:r>
              <a:rPr lang="es-ES" sz="2900" dirty="0" err="1" smtClean="0"/>
              <a:t>changeOwnPassword</a:t>
            </a:r>
            <a:endParaRPr lang="es-ES" sz="2900" dirty="0" smtClean="0"/>
          </a:p>
          <a:p>
            <a:pPr lvl="6" fontAlgn="base"/>
            <a:r>
              <a:rPr lang="es-ES" sz="2900" dirty="0" err="1" smtClean="0"/>
              <a:t>createCollection</a:t>
            </a:r>
            <a:endParaRPr lang="es-ES" sz="2900" dirty="0" smtClean="0"/>
          </a:p>
          <a:p>
            <a:pPr lvl="6" fontAlgn="base"/>
            <a:r>
              <a:rPr lang="es-ES" sz="2900" dirty="0" err="1" smtClean="0"/>
              <a:t>createIndex</a:t>
            </a:r>
            <a:endParaRPr lang="es-ES" sz="2900" dirty="0" smtClean="0"/>
          </a:p>
          <a:p>
            <a:pPr lvl="6" fontAlgn="base"/>
            <a:r>
              <a:rPr lang="es-ES" sz="2900" dirty="0" err="1" smtClean="0"/>
              <a:t>createRole</a:t>
            </a:r>
            <a:endParaRPr lang="es-ES" sz="2900" dirty="0" smtClean="0"/>
          </a:p>
          <a:p>
            <a:pPr lvl="6" fontAlgn="base"/>
            <a:r>
              <a:rPr lang="es-ES" sz="2900" dirty="0" err="1" smtClean="0"/>
              <a:t>dropCollection</a:t>
            </a:r>
            <a:endParaRPr lang="es-ES" sz="2900" dirty="0" smtClean="0"/>
          </a:p>
          <a:p>
            <a:pPr lvl="6" fontAlgn="base"/>
            <a:r>
              <a:rPr lang="es-ES" sz="2900" dirty="0" err="1" smtClean="0"/>
              <a:t>dropRole</a:t>
            </a:r>
            <a:endParaRPr lang="es-ES" sz="2900" dirty="0" smtClean="0"/>
          </a:p>
          <a:p>
            <a:pPr lvl="6" fontAlgn="base"/>
            <a:r>
              <a:rPr lang="es-ES" sz="2900" dirty="0" err="1" smtClean="0"/>
              <a:t>grantRole</a:t>
            </a:r>
            <a:endParaRPr lang="es-ES" sz="2900" dirty="0" smtClean="0"/>
          </a:p>
          <a:p>
            <a:pPr lvl="4" fontAlgn="base"/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44584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27652"/>
            <a:ext cx="10058400" cy="809708"/>
          </a:xfrm>
        </p:spPr>
        <p:txBody>
          <a:bodyPr/>
          <a:lstStyle/>
          <a:p>
            <a:r>
              <a:rPr lang="es-ES_tradnl" dirty="0" smtClean="0"/>
              <a:t>Roles de Usuario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2052"/>
            <a:ext cx="10058400" cy="4412974"/>
          </a:xfrm>
        </p:spPr>
        <p:txBody>
          <a:bodyPr>
            <a:normAutofit/>
          </a:bodyPr>
          <a:lstStyle/>
          <a:p>
            <a:pPr lvl="4" fontAlgn="base"/>
            <a:r>
              <a:rPr lang="es-ES" sz="2900" dirty="0"/>
              <a:t>Server </a:t>
            </a:r>
            <a:r>
              <a:rPr lang="es-ES" sz="2900" dirty="0" err="1"/>
              <a:t>Administration</a:t>
            </a:r>
            <a:r>
              <a:rPr lang="es-ES" sz="2900" dirty="0"/>
              <a:t> </a:t>
            </a:r>
            <a:r>
              <a:rPr lang="es-ES" sz="2900" dirty="0" err="1"/>
              <a:t>Actions</a:t>
            </a:r>
            <a:endParaRPr lang="es-ES" sz="2900" dirty="0"/>
          </a:p>
          <a:p>
            <a:pPr lvl="6" fontAlgn="base"/>
            <a:r>
              <a:rPr lang="es-ES" sz="2900" dirty="0" err="1"/>
              <a:t>closeAllDatabases</a:t>
            </a:r>
            <a:endParaRPr lang="es-ES" sz="2900" dirty="0"/>
          </a:p>
          <a:p>
            <a:pPr lvl="6" fontAlgn="base"/>
            <a:r>
              <a:rPr lang="es-ES" sz="2900" dirty="0" err="1"/>
              <a:t>dropDatabases</a:t>
            </a:r>
            <a:endParaRPr lang="es-ES" sz="2900" dirty="0"/>
          </a:p>
          <a:p>
            <a:pPr lvl="6" fontAlgn="base"/>
            <a:r>
              <a:rPr lang="es-ES" sz="2900" dirty="0" err="1"/>
              <a:t>dropIndex</a:t>
            </a:r>
            <a:endParaRPr lang="es-ES" sz="2900" dirty="0"/>
          </a:p>
          <a:p>
            <a:pPr fontAlgn="base"/>
            <a:endParaRPr lang="es-ES" sz="3800" dirty="0" smtClean="0"/>
          </a:p>
          <a:p>
            <a:pPr fontAlgn="base"/>
            <a:r>
              <a:rPr lang="es-ES" sz="3800" dirty="0" smtClean="0"/>
              <a:t>Podemos heredar acciones de otros roles</a:t>
            </a:r>
          </a:p>
          <a:p>
            <a:pPr fontAlgn="base"/>
            <a:endParaRPr lang="es-ES" sz="3800" dirty="0"/>
          </a:p>
          <a:p>
            <a:pPr fontAlgn="base"/>
            <a:endParaRPr lang="es-ES" sz="3800" dirty="0" smtClean="0"/>
          </a:p>
        </p:txBody>
      </p:sp>
    </p:spTree>
    <p:extLst>
      <p:ext uri="{BB962C8B-B14F-4D97-AF65-F5344CB8AC3E}">
        <p14:creationId xmlns:p14="http://schemas.microsoft.com/office/powerpoint/2010/main" val="29251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27652"/>
            <a:ext cx="10058400" cy="809708"/>
          </a:xfrm>
        </p:spPr>
        <p:txBody>
          <a:bodyPr/>
          <a:lstStyle/>
          <a:p>
            <a:r>
              <a:rPr lang="es-ES_tradnl" dirty="0" smtClean="0"/>
              <a:t>Roles de Usuario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2052"/>
            <a:ext cx="10058400" cy="4412974"/>
          </a:xfrm>
        </p:spPr>
        <p:txBody>
          <a:bodyPr>
            <a:normAutofit/>
          </a:bodyPr>
          <a:lstStyle/>
          <a:p>
            <a:pPr fontAlgn="base"/>
            <a:r>
              <a:rPr lang="es-ES" sz="3800" dirty="0" err="1" smtClean="0"/>
              <a:t>Asi</a:t>
            </a:r>
            <a:r>
              <a:rPr lang="es-ES" sz="3800" dirty="0" smtClean="0"/>
              <a:t> creamos un rol en </a:t>
            </a:r>
            <a:r>
              <a:rPr lang="es-ES" sz="3800" dirty="0" err="1" smtClean="0"/>
              <a:t>mongodb</a:t>
            </a:r>
            <a:r>
              <a:rPr lang="es-ES" sz="3800" dirty="0" smtClean="0"/>
              <a:t>:</a:t>
            </a:r>
            <a:endParaRPr lang="es-ES" sz="3800" dirty="0"/>
          </a:p>
          <a:p>
            <a:pPr fontAlgn="base"/>
            <a:endParaRPr lang="es-ES" sz="38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14" y="2392753"/>
            <a:ext cx="10227066" cy="31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27652"/>
            <a:ext cx="10058400" cy="809708"/>
          </a:xfrm>
        </p:spPr>
        <p:txBody>
          <a:bodyPr/>
          <a:lstStyle/>
          <a:p>
            <a:r>
              <a:rPr lang="es-ES_tradnl" dirty="0" smtClean="0"/>
              <a:t>Roles de Usuario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2052"/>
            <a:ext cx="10058400" cy="4412974"/>
          </a:xfrm>
        </p:spPr>
        <p:txBody>
          <a:bodyPr>
            <a:normAutofit/>
          </a:bodyPr>
          <a:lstStyle/>
          <a:p>
            <a:pPr fontAlgn="base"/>
            <a:r>
              <a:rPr lang="es-ES" sz="3800" dirty="0" err="1" smtClean="0"/>
              <a:t>Asi</a:t>
            </a:r>
            <a:r>
              <a:rPr lang="es-ES" sz="3800" dirty="0" smtClean="0"/>
              <a:t> asignamos más permisos un rol en </a:t>
            </a:r>
            <a:r>
              <a:rPr lang="es-ES" sz="3800" dirty="0" err="1" smtClean="0"/>
              <a:t>mongodb</a:t>
            </a:r>
            <a:r>
              <a:rPr lang="es-ES" sz="3800" dirty="0" smtClean="0"/>
              <a:t>:</a:t>
            </a:r>
            <a:endParaRPr lang="es-ES" sz="3800" dirty="0"/>
          </a:p>
          <a:p>
            <a:pPr fontAlgn="base"/>
            <a:endParaRPr lang="es-ES" sz="38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50000"/>
            <a:ext cx="6718940" cy="29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5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Actions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 dirty="0" smtClean="0"/>
              <a:t>Unas de las acciones mas usadas son:</a:t>
            </a:r>
          </a:p>
          <a:p>
            <a:pPr lvl="2"/>
            <a:r>
              <a:rPr lang="es-ES_tradnl" sz="1800" dirty="0" smtClean="0"/>
              <a:t>Buscar en una colección:</a:t>
            </a:r>
          </a:p>
          <a:p>
            <a:pPr lvl="2"/>
            <a:endParaRPr lang="es-ES_tradnl" sz="1800" dirty="0"/>
          </a:p>
          <a:p>
            <a:pPr lvl="2"/>
            <a:r>
              <a:rPr lang="es-ES_tradnl" sz="1800" dirty="0" smtClean="0"/>
              <a:t>Borrar colección:  </a:t>
            </a:r>
          </a:p>
          <a:p>
            <a:pPr lvl="2"/>
            <a:r>
              <a:rPr lang="es-ES_tradnl" sz="1800" dirty="0" smtClean="0"/>
              <a:t>Mirar las colecciones que hay creadas:   	 </a:t>
            </a:r>
            <a:r>
              <a:rPr lang="es-ES_tradnl" sz="1800" dirty="0" smtClean="0">
                <a:solidFill>
                  <a:schemeClr val="accent6">
                    <a:lumMod val="50000"/>
                  </a:schemeClr>
                </a:solidFill>
              </a:rPr>
              <a:t>show </a:t>
            </a:r>
            <a:r>
              <a:rPr lang="es-ES_tradnl" sz="1800" dirty="0" err="1" smtClean="0">
                <a:solidFill>
                  <a:schemeClr val="accent6">
                    <a:lumMod val="50000"/>
                  </a:schemeClr>
                </a:solidFill>
              </a:rPr>
              <a:t>dbs</a:t>
            </a:r>
            <a:endParaRPr lang="es-ES_tradnl" sz="18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2"/>
            <a:r>
              <a:rPr lang="es-ES_tradnl" sz="1800" dirty="0" smtClean="0">
                <a:solidFill>
                  <a:schemeClr val="tx1"/>
                </a:solidFill>
              </a:rPr>
              <a:t>Visualizar un usuario:    	</a:t>
            </a:r>
            <a:r>
              <a:rPr lang="es-ES_tradnl" sz="1800" dirty="0" err="1" smtClean="0">
                <a:solidFill>
                  <a:schemeClr val="accent6">
                    <a:lumMod val="50000"/>
                  </a:schemeClr>
                </a:solidFill>
              </a:rPr>
              <a:t>db.getUser</a:t>
            </a:r>
            <a:r>
              <a:rPr lang="es-ES_tradnl" sz="1800" dirty="0" smtClean="0">
                <a:solidFill>
                  <a:schemeClr val="accent6">
                    <a:lumMod val="50000"/>
                  </a:schemeClr>
                </a:solidFill>
              </a:rPr>
              <a:t>(“pepito”)</a:t>
            </a:r>
          </a:p>
          <a:p>
            <a:pPr lvl="2"/>
            <a:r>
              <a:rPr lang="es-ES_tradnl" sz="1800" dirty="0" smtClean="0">
                <a:solidFill>
                  <a:schemeClr val="tx1"/>
                </a:solidFill>
              </a:rPr>
              <a:t>Visualizar todos los usuarios: 	 </a:t>
            </a:r>
            <a:r>
              <a:rPr lang="es-ES_tradnl" sz="1800" dirty="0" smtClean="0">
                <a:solidFill>
                  <a:schemeClr val="accent6">
                    <a:lumMod val="50000"/>
                  </a:schemeClr>
                </a:solidFill>
              </a:rPr>
              <a:t>show </a:t>
            </a:r>
            <a:r>
              <a:rPr lang="es-ES_tradnl" sz="1800" dirty="0" err="1" smtClean="0">
                <a:solidFill>
                  <a:schemeClr val="accent6">
                    <a:lumMod val="50000"/>
                  </a:schemeClr>
                </a:solidFill>
              </a:rPr>
              <a:t>users</a:t>
            </a:r>
            <a:endParaRPr lang="es-ES_tradnl" sz="18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2"/>
            <a:r>
              <a:rPr lang="es-ES_tradnl" sz="1800" dirty="0" smtClean="0">
                <a:solidFill>
                  <a:schemeClr val="tx1"/>
                </a:solidFill>
              </a:rPr>
              <a:t>Visualizar roles desglosados: 	</a:t>
            </a:r>
            <a:r>
              <a:rPr lang="es-ES_tradnl" sz="1800" dirty="0" smtClean="0">
                <a:solidFill>
                  <a:schemeClr val="accent6">
                    <a:lumMod val="50000"/>
                  </a:schemeClr>
                </a:solidFill>
              </a:rPr>
              <a:t>show roles</a:t>
            </a:r>
          </a:p>
          <a:p>
            <a:pPr lvl="2"/>
            <a:endParaRPr lang="es-ES_tradnl" sz="18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2"/>
            <a:endParaRPr lang="es-ES_tradnl" sz="18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5" y="2267829"/>
            <a:ext cx="3103245" cy="381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2" y="2885186"/>
            <a:ext cx="2726422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 sobre las BBDD relacionales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800" dirty="0" smtClean="0"/>
              <a:t>Escalado más potente (Arquitectura “</a:t>
            </a:r>
            <a:r>
              <a:rPr lang="es-ES_tradnl" sz="2800" dirty="0" err="1" smtClean="0"/>
              <a:t>Scale-Out</a:t>
            </a:r>
            <a:r>
              <a:rPr lang="es-ES_tradnl" sz="2800" dirty="0" smtClean="0"/>
              <a:t>”).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Manejo óptimo de grandes volúmenes de datos estructurados y no-estructurados.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Mantenimiento más barato y fácil.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Sin esquemas predefinidos.</a:t>
            </a:r>
          </a:p>
        </p:txBody>
      </p:sp>
    </p:spTree>
    <p:extLst>
      <p:ext uri="{BB962C8B-B14F-4D97-AF65-F5344CB8AC3E}">
        <p14:creationId xmlns:p14="http://schemas.microsoft.com/office/powerpoint/2010/main" val="9236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Ejercicio práctico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Creación de usuarios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6610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Gracias!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s-ES_tradnl" dirty="0">
                <a:hlinkClick r:id="rId2"/>
              </a:rPr>
              <a:t>https://</a:t>
            </a:r>
            <a:r>
              <a:rPr lang="es-ES_tradnl" dirty="0" smtClean="0">
                <a:hlinkClick r:id="rId2"/>
              </a:rPr>
              <a:t>www.mongodb.com/blog/post/securing-mongodb-part-2-database-access-control</a:t>
            </a:r>
            <a:endParaRPr lang="es-ES_tradnl" dirty="0" smtClean="0"/>
          </a:p>
          <a:p>
            <a:pPr>
              <a:buFont typeface="Arial" charset="0"/>
              <a:buChar char="•"/>
            </a:pPr>
            <a:r>
              <a:rPr lang="es-ES_tradnl" dirty="0">
                <a:hlinkClick r:id="rId3"/>
              </a:rPr>
              <a:t>https://</a:t>
            </a:r>
            <a:r>
              <a:rPr lang="es-ES_tradnl" dirty="0" smtClean="0">
                <a:hlinkClick r:id="rId3"/>
              </a:rPr>
              <a:t>www.mongodb.com/blog/post/document-validation-part-1-adding-just-the-right-amount-of-control-over-your-documents</a:t>
            </a:r>
            <a:endParaRPr lang="es-ES_tradnl" dirty="0" smtClean="0"/>
          </a:p>
          <a:p>
            <a:pPr>
              <a:buFont typeface="Arial" charset="0"/>
              <a:buChar char="•"/>
            </a:pPr>
            <a:r>
              <a:rPr lang="es-ES_tradnl" dirty="0">
                <a:hlinkClick r:id="rId4"/>
              </a:rPr>
              <a:t>https://docs.mongodb.com/manual/reference/operator/query/#</a:t>
            </a:r>
            <a:r>
              <a:rPr lang="es-ES_tradnl" dirty="0" smtClean="0">
                <a:hlinkClick r:id="rId4"/>
              </a:rPr>
              <a:t>query-selectors</a:t>
            </a:r>
            <a:endParaRPr lang="es-ES_tradnl" dirty="0" smtClean="0"/>
          </a:p>
          <a:p>
            <a:pPr>
              <a:buFont typeface="Arial" charset="0"/>
              <a:buChar char="•"/>
            </a:pPr>
            <a:r>
              <a:rPr lang="es-ES_tradnl" dirty="0">
                <a:hlinkClick r:id="rId5"/>
              </a:rPr>
              <a:t>http://</a:t>
            </a:r>
            <a:r>
              <a:rPr lang="es-ES_tradnl" dirty="0" smtClean="0">
                <a:hlinkClick r:id="rId5"/>
              </a:rPr>
              <a:t>www.w3resource.com/mongodb/mongodb-user-management-commands.php</a:t>
            </a:r>
            <a:endParaRPr lang="es-ES_tradnl" dirty="0" smtClean="0"/>
          </a:p>
          <a:p>
            <a:pPr>
              <a:buFont typeface="Arial" charset="0"/>
              <a:buChar char="•"/>
            </a:pPr>
            <a:r>
              <a:rPr lang="es-ES_tradnl" dirty="0">
                <a:hlinkClick r:id="rId6"/>
              </a:rPr>
              <a:t>https://docs.mongodb.com/manual/reference/command</a:t>
            </a:r>
            <a:r>
              <a:rPr lang="es-ES_tradnl" dirty="0" smtClean="0">
                <a:hlinkClick r:id="rId6"/>
              </a:rPr>
              <a:t>/</a:t>
            </a:r>
            <a:endParaRPr lang="es-ES_tradnl" dirty="0" smtClean="0"/>
          </a:p>
          <a:p>
            <a:pPr>
              <a:buFont typeface="Arial" charset="0"/>
              <a:buChar char="•"/>
            </a:pPr>
            <a:r>
              <a:rPr lang="es-ES_tradnl" dirty="0" smtClean="0">
                <a:hlinkClick r:id="rId7"/>
              </a:rPr>
              <a:t>MongoDB in 30 minutes</a:t>
            </a:r>
            <a:endParaRPr lang="es-ES_tradnl" dirty="0" smtClean="0"/>
          </a:p>
          <a:p>
            <a:pPr>
              <a:buFont typeface="Arial" charset="0"/>
              <a:buChar char="•"/>
            </a:pPr>
            <a:r>
              <a:rPr lang="es-ES_tradnl" dirty="0">
                <a:hlinkClick r:id="rId8"/>
              </a:rPr>
              <a:t>https://</a:t>
            </a:r>
            <a:r>
              <a:rPr lang="es-ES_tradnl" dirty="0" smtClean="0">
                <a:hlinkClick r:id="rId8"/>
              </a:rPr>
              <a:t>github.com/sonip396/MongoDB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89947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bases de datos </a:t>
            </a:r>
            <a:r>
              <a:rPr lang="es-ES_tradnl" dirty="0" err="1" smtClean="0"/>
              <a:t>NoSQL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800" dirty="0" smtClean="0"/>
              <a:t>Orientadas a documentos (MongoDB, </a:t>
            </a:r>
            <a:r>
              <a:rPr lang="es-ES_tradnl" sz="2800" dirty="0" err="1" smtClean="0"/>
              <a:t>RethinkDB</a:t>
            </a:r>
            <a:r>
              <a:rPr lang="es-ES_tradnl" sz="2800" dirty="0" smtClean="0"/>
              <a:t>).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Almacenamiento Clave-Valor (</a:t>
            </a:r>
            <a:r>
              <a:rPr lang="es-ES_tradnl" sz="2800" dirty="0" err="1" smtClean="0"/>
              <a:t>Dynamo</a:t>
            </a:r>
            <a:r>
              <a:rPr lang="es-ES_tradnl" sz="2800" dirty="0" smtClean="0"/>
              <a:t>).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Basadas en grafos (Neo4j).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Basadas en columnas (</a:t>
            </a:r>
            <a:r>
              <a:rPr lang="es-ES_tradnl" sz="2800" dirty="0" err="1" smtClean="0"/>
              <a:t>Cassandra</a:t>
            </a:r>
            <a:r>
              <a:rPr lang="es-ES_tradnl" sz="2800" dirty="0" smtClean="0"/>
              <a:t>, </a:t>
            </a:r>
            <a:r>
              <a:rPr lang="es-ES_tradnl" sz="2800" dirty="0" err="1" smtClean="0"/>
              <a:t>Sysbase</a:t>
            </a:r>
            <a:r>
              <a:rPr lang="es-ES_tradnl" sz="2800" dirty="0" smtClean="0"/>
              <a:t>).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Almacenamiento en caché (</a:t>
            </a:r>
            <a:r>
              <a:rPr lang="es-ES_tradnl" sz="2800" dirty="0" err="1" smtClean="0"/>
              <a:t>Redis</a:t>
            </a:r>
            <a:r>
              <a:rPr lang="es-ES_tradnl" sz="2800" dirty="0" smtClean="0"/>
              <a:t>, </a:t>
            </a:r>
            <a:r>
              <a:rPr lang="es-ES_tradnl" sz="2800" dirty="0" err="1" smtClean="0"/>
              <a:t>Memcached</a:t>
            </a:r>
            <a:r>
              <a:rPr lang="es-ES_tradnl" sz="2800" dirty="0" smtClean="0"/>
              <a:t>).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4063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MongoDB: ¿Qué es?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s-ES_tradnl" sz="2800" dirty="0" smtClean="0"/>
              <a:t>Es una base de datos orientada a documentos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s-ES_tradnl" sz="2800" dirty="0" smtClean="0"/>
              <a:t>Documentos guardados en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s-ES_tradnl" sz="2800" dirty="0" smtClean="0"/>
              <a:t>No sigue esquemas como en el modelo relacional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s-ES_tradnl" sz="2800" dirty="0"/>
          </a:p>
          <a:p>
            <a:pPr marL="182563" indent="-182563">
              <a:buFont typeface="Arial" panose="020B0604020202020204" pitchFamily="34" charset="0"/>
              <a:buChar char="•"/>
            </a:pPr>
            <a:endParaRPr lang="es-ES_tradnl" sz="28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573" y="2297552"/>
            <a:ext cx="1419225" cy="6796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2" y="3625683"/>
            <a:ext cx="3889826" cy="24464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85" y="3471810"/>
            <a:ext cx="4734869" cy="1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6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MongoDB: ¿Qué es?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s-ES_tradnl" sz="2800" dirty="0"/>
              <a:t>Disponible en todas la mayoría de sistemas operativos</a:t>
            </a:r>
            <a:r>
              <a:rPr lang="es-ES_tradnl" sz="2800" dirty="0" smtClean="0"/>
              <a:t>.</a:t>
            </a:r>
          </a:p>
          <a:p>
            <a:pPr marL="0" indent="0">
              <a:buNone/>
            </a:pPr>
            <a:endParaRPr lang="es-ES_tradnl" sz="2800" dirty="0" smtClean="0"/>
          </a:p>
          <a:p>
            <a:pPr marL="182563" indent="-182563">
              <a:buFont typeface="Arial" panose="020B0604020202020204" pitchFamily="34" charset="0"/>
              <a:buChar char="•"/>
            </a:pPr>
            <a:endParaRPr lang="es-ES_tradnl" sz="2800" dirty="0"/>
          </a:p>
          <a:p>
            <a:pPr marL="182563" indent="-182563">
              <a:buFont typeface="Arial" panose="020B0604020202020204" pitchFamily="34" charset="0"/>
              <a:buChar char="•"/>
            </a:pPr>
            <a:endParaRPr lang="es-ES_tradnl" sz="28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s-ES_tradnl" sz="2800" dirty="0" smtClean="0"/>
              <a:t>Creada </a:t>
            </a:r>
            <a:r>
              <a:rPr lang="es-ES_tradnl" sz="2800" dirty="0"/>
              <a:t>en 2007 por 10gen (Ahora </a:t>
            </a:r>
            <a:r>
              <a:rPr lang="es-ES_tradnl" sz="2800" dirty="0" err="1"/>
              <a:t>MongoDB</a:t>
            </a:r>
            <a:r>
              <a:rPr lang="es-ES_tradnl" sz="2800" dirty="0"/>
              <a:t>).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s-ES_tradnl" sz="2800" dirty="0"/>
              <a:t>La utilizan grandes empresas como </a:t>
            </a:r>
            <a:r>
              <a:rPr lang="es-ES_tradnl" sz="2800" dirty="0" err="1"/>
              <a:t>Craigslist</a:t>
            </a:r>
            <a:r>
              <a:rPr lang="es-ES_tradnl" sz="2800" dirty="0"/>
              <a:t> y </a:t>
            </a:r>
            <a:r>
              <a:rPr lang="es-ES_tradnl" sz="2800" dirty="0" err="1"/>
              <a:t>Ebay</a:t>
            </a:r>
            <a:r>
              <a:rPr lang="es-ES_tradnl" sz="2800" dirty="0"/>
              <a:t>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s-ES_tradnl" sz="2800" dirty="0"/>
              <a:t>Big Data, redes sociales, Cloud </a:t>
            </a:r>
            <a:r>
              <a:rPr lang="es-ES_tradnl" sz="2800" dirty="0" smtClean="0"/>
              <a:t>Computing</a:t>
            </a:r>
            <a:endParaRPr lang="es-ES_tradnl" sz="28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s-ES_tradnl" sz="2800" dirty="0" smtClean="0"/>
              <a:t>Open </a:t>
            </a:r>
            <a:r>
              <a:rPr lang="es-ES_tradnl" sz="2800" dirty="0" err="1" smtClean="0"/>
              <a:t>Source</a:t>
            </a:r>
            <a:r>
              <a:rPr lang="es-ES_tradnl" sz="2800" dirty="0" smtClean="0"/>
              <a:t> </a:t>
            </a:r>
            <a:endParaRPr lang="es-ES_tradnl" sz="2800" dirty="0"/>
          </a:p>
        </p:txBody>
      </p:sp>
      <p:pic>
        <p:nvPicPr>
          <p:cNvPr id="1026" name="Picture 2" descr="Resultado de imagen de window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24" y="2274862"/>
            <a:ext cx="688487" cy="68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linux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249" y="2274862"/>
            <a:ext cx="675665" cy="8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28" y="2274862"/>
            <a:ext cx="1265571" cy="947957"/>
          </a:xfrm>
          <a:prstGeom prst="rect">
            <a:avLst/>
          </a:prstGeom>
        </p:spPr>
      </p:pic>
      <p:pic>
        <p:nvPicPr>
          <p:cNvPr id="1030" name="Picture 6" descr="Resultado de imagen de solari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59" y="2274862"/>
            <a:ext cx="2400300" cy="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8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MongoDB: Modelo orientado a documentos</a:t>
            </a:r>
            <a:endParaRPr lang="es-ES_tradnl" sz="4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_tradnl" sz="2800" dirty="0" smtClean="0"/>
              <a:t>Los datos se almacenan en documentos.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Sintaxis BSON/JSON.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Los valores pueden contener </a:t>
            </a:r>
            <a:r>
              <a:rPr lang="es-ES_tradnl" sz="2800" dirty="0" err="1" smtClean="0"/>
              <a:t>strings</a:t>
            </a:r>
            <a:r>
              <a:rPr lang="es-ES_tradnl" sz="2800" dirty="0" smtClean="0"/>
              <a:t>, </a:t>
            </a:r>
            <a:r>
              <a:rPr lang="es-ES_tradnl" sz="2800" dirty="0" err="1" smtClean="0"/>
              <a:t>numbers</a:t>
            </a:r>
            <a:r>
              <a:rPr lang="es-ES_tradnl" sz="2800" dirty="0" smtClean="0"/>
              <a:t>, </a:t>
            </a:r>
            <a:r>
              <a:rPr lang="es-ES_tradnl" sz="2800" dirty="0" err="1" smtClean="0"/>
              <a:t>arrays</a:t>
            </a:r>
            <a:r>
              <a:rPr lang="es-ES_tradnl" sz="2800" dirty="0" smtClean="0"/>
              <a:t>, objetos, </a:t>
            </a:r>
            <a:r>
              <a:rPr lang="es-ES_tradnl" sz="2800" dirty="0" err="1" smtClean="0"/>
              <a:t>ObjectId</a:t>
            </a:r>
            <a:r>
              <a:rPr lang="es-ES_tradnl" sz="2800" dirty="0" smtClean="0"/>
              <a:t>, </a:t>
            </a:r>
            <a:r>
              <a:rPr lang="es-ES_tradnl" sz="2800" dirty="0" err="1" smtClean="0"/>
              <a:t>Null</a:t>
            </a:r>
            <a:r>
              <a:rPr lang="es-ES_tradnl" sz="2800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s-ES_tradnl" sz="2800" dirty="0" smtClean="0"/>
              <a:t>Documentos almacenados en Colecciones.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49672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9" y="951230"/>
            <a:ext cx="6969721" cy="441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1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733</TotalTime>
  <Words>941</Words>
  <Application>Microsoft Macintosh PowerPoint</Application>
  <PresentationFormat>Panorámica</PresentationFormat>
  <Paragraphs>185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Arial</vt:lpstr>
      <vt:lpstr>Arial Unicode MS</vt:lpstr>
      <vt:lpstr>Calibri</vt:lpstr>
      <vt:lpstr>Calibri Light</vt:lpstr>
      <vt:lpstr>Consolas</vt:lpstr>
      <vt:lpstr>Mangal</vt:lpstr>
      <vt:lpstr>Retrospección</vt:lpstr>
      <vt:lpstr>Mongo DB</vt:lpstr>
      <vt:lpstr>Introducción</vt:lpstr>
      <vt:lpstr>¿Qué es una base de datos NoSQL?</vt:lpstr>
      <vt:lpstr>Ventajas sobre las BBDD relacionales</vt:lpstr>
      <vt:lpstr>Tipos de bases de datos NoSQL</vt:lpstr>
      <vt:lpstr>MongoDB: ¿Qué es?</vt:lpstr>
      <vt:lpstr>MongoDB: ¿Qué es?</vt:lpstr>
      <vt:lpstr>MongoDB: Modelo orientado a documentos</vt:lpstr>
      <vt:lpstr>Presentación de PowerPoint</vt:lpstr>
      <vt:lpstr>Instalación en Linux</vt:lpstr>
      <vt:lpstr>Instalación en Windows</vt:lpstr>
      <vt:lpstr>Instalación en MacOsX</vt:lpstr>
      <vt:lpstr>Comandos básicos en el Shell</vt:lpstr>
      <vt:lpstr>Modificar datos</vt:lpstr>
      <vt:lpstr>Eliminar datos</vt:lpstr>
      <vt:lpstr>Buscar datos</vt:lpstr>
      <vt:lpstr>Validación de documentos</vt:lpstr>
      <vt:lpstr>¿Es necesario definir un esquema de datos?</vt:lpstr>
      <vt:lpstr>Presentación de PowerPoint</vt:lpstr>
      <vt:lpstr>Ventajas del uso de validación en MongoDB</vt:lpstr>
      <vt:lpstr>Ejercicio práctico</vt:lpstr>
      <vt:lpstr>Iniciamos Mongod y Mongo</vt:lpstr>
      <vt:lpstr>Creación de la BD y de la colección</vt:lpstr>
      <vt:lpstr>Inserción de datos que no cumplen los requisitos</vt:lpstr>
      <vt:lpstr>Ejecución de los comandos de validación de documentos</vt:lpstr>
      <vt:lpstr>Prueba de inserción de un elemento que no sigue el esquema de validación</vt:lpstr>
      <vt:lpstr>Carga masiva de datos desde CSV</vt:lpstr>
      <vt:lpstr>Presentación de PowerPoint</vt:lpstr>
      <vt:lpstr>Presentación de PowerPoint</vt:lpstr>
      <vt:lpstr>Gestión de usuarios con MongoDB</vt:lpstr>
      <vt:lpstr>RBAC </vt:lpstr>
      <vt:lpstr>Usuarios</vt:lpstr>
      <vt:lpstr>Usuarios</vt:lpstr>
      <vt:lpstr>Usuarios</vt:lpstr>
      <vt:lpstr>Roles de Usuario</vt:lpstr>
      <vt:lpstr>Roles de Usuario</vt:lpstr>
      <vt:lpstr>Roles de Usuario</vt:lpstr>
      <vt:lpstr>Roles de Usuario</vt:lpstr>
      <vt:lpstr>Actions</vt:lpstr>
      <vt:lpstr>Ejercicio práctico</vt:lpstr>
      <vt:lpstr>Gracias!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</dc:title>
  <dc:creator>Jorge Espinosa</dc:creator>
  <cp:lastModifiedBy>Jorge Espinosa</cp:lastModifiedBy>
  <cp:revision>51</cp:revision>
  <dcterms:created xsi:type="dcterms:W3CDTF">2017-05-17T11:22:37Z</dcterms:created>
  <dcterms:modified xsi:type="dcterms:W3CDTF">2017-05-18T07:23:37Z</dcterms:modified>
</cp:coreProperties>
</file>